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2" r:id="rId6"/>
    <p:sldId id="260" r:id="rId7"/>
    <p:sldId id="261" r:id="rId8"/>
    <p:sldId id="263" r:id="rId9"/>
    <p:sldId id="275" r:id="rId10"/>
    <p:sldId id="276" r:id="rId11"/>
    <p:sldId id="264" r:id="rId12"/>
    <p:sldId id="265" r:id="rId13"/>
    <p:sldId id="284" r:id="rId14"/>
    <p:sldId id="278" r:id="rId15"/>
    <p:sldId id="279" r:id="rId16"/>
    <p:sldId id="280" r:id="rId17"/>
    <p:sldId id="281" r:id="rId18"/>
    <p:sldId id="282" r:id="rId19"/>
    <p:sldId id="277" r:id="rId20"/>
    <p:sldId id="283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 snapToObjects="1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94E56-1557-D34C-BF30-7BB7A7279FFD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9D801-288C-1F48-93F3-5B690AA86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C497-F673-3543-8776-3B5B2116266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EB74-2C3A-8B46-89F1-470BB6C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hp.printercontrol&amp;hl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no.mobitroll.kahoot.android" TargetMode="External"/><Relationship Id="rId7" Type="http://schemas.openxmlformats.org/officeDocument/2006/relationships/hyperlink" Target="https://itunes.apple.com/us/app/smart-lab-learning-activities/id1060717846?mt=8" TargetMode="External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smarttech.lab" TargetMode="External"/><Relationship Id="rId5" Type="http://schemas.openxmlformats.org/officeDocument/2006/relationships/hyperlink" Target="https://suite.smarttech.com/login" TargetMode="External"/><Relationship Id="rId4" Type="http://schemas.openxmlformats.org/officeDocument/2006/relationships/hyperlink" Target="https://itunes.apple.com/us/app/kahoot-play-create-quizzes/id1131203560?mt=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pixlr-photo-collages-effect/id526783584?mt=8" TargetMode="External"/><Relationship Id="rId2" Type="http://schemas.openxmlformats.org/officeDocument/2006/relationships/hyperlink" Target="https://play.google.com/store/apps/details?id=com.pixlr.express&amp;hl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digitalpalette.piza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cy/app/qr-code-reader-by-scan/id698925807?mt=8" TargetMode="External"/><Relationship Id="rId2" Type="http://schemas.openxmlformats.org/officeDocument/2006/relationships/hyperlink" Target="https://play.google.com/store/apps/details?id=la.droid.qr&amp;hl=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ugmented.edtech.gr/%CE%B7-%CE%B5-%CF%80-%CF%83%CF%84%CE%B7%CE%BD-%CE%B5%CE%BA%CF%80%CE%B1%CE%AF%CE%B4%CE%B5%CF%85%CF%83%CE%B7-%CE%BF%CF%81%CE%B9%CF%83%CE%BC%CE%BF%CE%AF-%CE%BA%CE%B1%CE%B9-%CF%80%CF%81%CE%BF%CE%BF%CF%8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us/app/%CE%BF%CE%B9-%CE%B4%CE%B5%CE%B9%CE%BD%CF%8C%CF%83%CE%B1%CF%85%CF%81%CE%BF%CE%B9-%CE%B5%CF%80%CE%B9%CF%83%CF%84%CF%81%CE%AD%CF%86%CE%BF%CF%85%CE%BD/id1250022616?mt=8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play.google.com/store/apps/details?id=com.bitar.junglekings&amp;hl=en_US" TargetMode="External"/><Relationship Id="rId7" Type="http://schemas.openxmlformats.org/officeDocument/2006/relationships/hyperlink" Target="https://play.google.com/store/apps/details?id=com.bitar.dinovr&amp;hl=el" TargetMode="External"/><Relationship Id="rId12" Type="http://schemas.openxmlformats.org/officeDocument/2006/relationships/hyperlink" Target="https://itunes.apple.com/us/app/magic-painting/id1249808884?mt=8" TargetMode="External"/><Relationship Id="rId2" Type="http://schemas.openxmlformats.org/officeDocument/2006/relationships/hyperlink" Target="http://www.livebooks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gr/app/%CF%84%CE%BF-%CE%B7%CE%BB%CE%B9%CE%B1%CE%BA%CF%8C-%CF%83%CF%8D%CF%83%CF%84%CE%B7%CE%BC%CE%B1-%CF%83%CE%B5-3d/id1120071671?l=el&amp;mt=8" TargetMode="External"/><Relationship Id="rId11" Type="http://schemas.openxmlformats.org/officeDocument/2006/relationships/hyperlink" Target="https://play.google.com/store/apps/details?id=com.maysalward.magicPainting&amp;hl=en_US" TargetMode="External"/><Relationship Id="rId5" Type="http://schemas.openxmlformats.org/officeDocument/2006/relationships/hyperlink" Target="https://itunes.apple.com/gr/app/%CE%BF%CE%B9-%CE%B2%CE%B1%CF%83%CE%B9%CE%BB%CE%B9%CE%AC%CE%B4%CE%B5%CF%82-%CF%84%CE%B7%CF%82-%CE%B6%CE%BF%CF%8D%CE%B3%CE%BA%CE%BB%CE%B1%CF%82/id1076602394?l=el&amp;mt=8" TargetMode="External"/><Relationship Id="rId10" Type="http://schemas.openxmlformats.org/officeDocument/2006/relationships/hyperlink" Target="https://play.google.com/store/apps/details?id=com.puteko.colarmix&amp;hl=en" TargetMode="External"/><Relationship Id="rId4" Type="http://schemas.openxmlformats.org/officeDocument/2006/relationships/hyperlink" Target="https://play.google.com/store/apps/details?id=com.bitar.planetsbook&amp;hl=el" TargetMode="External"/><Relationship Id="rId9" Type="http://schemas.openxmlformats.org/officeDocument/2006/relationships/hyperlink" Target="https://iwrite.g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greekgames.kids" TargetMode="External"/><Relationship Id="rId7" Type="http://schemas.openxmlformats.org/officeDocument/2006/relationships/hyperlink" Target="https://www.greekapps.info/2017/07/blog-post_8.html" TargetMode="External"/><Relationship Id="rId2" Type="http://schemas.openxmlformats.org/officeDocument/2006/relationships/hyperlink" Target="https://play.google.com/store/apps/details?id=com.lite.nhp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kapps.info/2016/06/mathainw-ta-mesa-metaforas.html" TargetMode="External"/><Relationship Id="rId5" Type="http://schemas.openxmlformats.org/officeDocument/2006/relationships/hyperlink" Target="(https:/www.greekapps.info/2016/07/peripeties-skatzoxirou.html)" TargetMode="External"/><Relationship Id="rId4" Type="http://schemas.openxmlformats.org/officeDocument/2006/relationships/hyperlink" Target="https://play.google.com/store/apps/details?id=com.computerfriends.kidspla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hedgehogacademy.sequencesfree&amp;rdid=com.hedgehogacademy.sequencesfree" TargetMode="External"/><Relationship Id="rId2" Type="http://schemas.openxmlformats.org/officeDocument/2006/relationships/hyperlink" Target="https://www.greekapps.info/2016/05/mathainw-paizw-me-ta-zw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veloper?id=Vitamedia" TargetMode="External"/><Relationship Id="rId5" Type="http://schemas.openxmlformats.org/officeDocument/2006/relationships/hyperlink" Target="https://play.google.com/store/apps/details?id=com.rottzgames.realjigsaw&amp;rdid=com.rottzgames.realjigsaw" TargetMode="External"/><Relationship Id="rId4" Type="http://schemas.openxmlformats.org/officeDocument/2006/relationships/hyperlink" Target="https://play.google.com/store/apps/details?id=com.kristanix.android.jigsawpuzzleep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4" y="0"/>
            <a:ext cx="113972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l-GR" sz="3200" dirty="0">
                <a:latin typeface="Helvetica" charset="0"/>
                <a:ea typeface="Helvetica" charset="0"/>
                <a:cs typeface="Helvetica" charset="0"/>
              </a:rPr>
              <a:t>Σεμινάριο εργαστηριακής μορφής ΚΕΣΕΑ-ΤΠΕ</a:t>
            </a:r>
          </a:p>
          <a:p>
            <a:pPr algn="ctr"/>
            <a:endParaRPr lang="el-GR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l-GR" sz="3200" dirty="0">
                <a:latin typeface="Helvetica" charset="0"/>
                <a:ea typeface="Helvetica" charset="0"/>
                <a:cs typeface="Helvetica" charset="0"/>
              </a:rPr>
              <a:t>«Αξιοποίηση της φορητής τεχνολογίας (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tablets, smartphones)</a:t>
            </a:r>
            <a:r>
              <a:rPr lang="el-GR" sz="3200" dirty="0">
                <a:latin typeface="Helvetica" charset="0"/>
                <a:ea typeface="Helvetica" charset="0"/>
                <a:cs typeface="Helvetica" charset="0"/>
              </a:rPr>
              <a:t> στη μαθησιακή διαδικασία»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l-GR" sz="3200" dirty="0" err="1">
                <a:latin typeface="Helvetica" charset="0"/>
                <a:ea typeface="Helvetica" charset="0"/>
                <a:cs typeface="Helvetica" charset="0"/>
              </a:rPr>
              <a:t>Προδημοτική</a:t>
            </a:r>
            <a:r>
              <a:rPr lang="el-GR" sz="3200" dirty="0">
                <a:latin typeface="Helvetica" charset="0"/>
                <a:ea typeface="Helvetica" charset="0"/>
                <a:cs typeface="Helvetica" charset="0"/>
              </a:rPr>
              <a:t> Εκπαίδευση</a:t>
            </a:r>
          </a:p>
          <a:p>
            <a:pPr algn="ctr"/>
            <a:endParaRPr lang="el-GR" sz="24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l-GR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l-GR" sz="2000" b="1" dirty="0" err="1">
                <a:latin typeface="Helvetica" charset="0"/>
                <a:ea typeface="Helvetica" charset="0"/>
                <a:cs typeface="Helvetica" charset="0"/>
              </a:rPr>
              <a:t>εμινάρια</a:t>
            </a:r>
            <a:r>
              <a:rPr lang="el-GR" sz="2000" b="1" dirty="0">
                <a:latin typeface="Helvetica" charset="0"/>
                <a:ea typeface="Helvetica" charset="0"/>
                <a:cs typeface="Helvetica" charset="0"/>
              </a:rPr>
              <a:t> εργαστηριακής μορφής ΚΕΣΕΑ-ΤΠΕ</a:t>
            </a:r>
          </a:p>
          <a:p>
            <a:pPr algn="r"/>
            <a:endParaRPr lang="en-US" sz="1600" dirty="0">
              <a:latin typeface="Helvetica" charset="0"/>
              <a:ea typeface="Helvetica" charset="0"/>
              <a:cs typeface="Helvetica" charset="0"/>
            </a:endParaRPr>
          </a:p>
          <a:p>
            <a:pPr algn="r"/>
            <a:r>
              <a:rPr lang="el-GR" sz="1600" b="1" dirty="0">
                <a:latin typeface="Helvetica" charset="0"/>
                <a:ea typeface="Helvetica" charset="0"/>
                <a:cs typeface="Helvetica" charset="0"/>
              </a:rPr>
              <a:t>Αντρέας Ξενοφώντος – Μίλτος Μιλτιάδους</a:t>
            </a:r>
          </a:p>
          <a:p>
            <a:pPr algn="r"/>
            <a:r>
              <a:rPr lang="el-GR" sz="1600" b="1" dirty="0">
                <a:latin typeface="Helvetica" charset="0"/>
                <a:ea typeface="Helvetica" charset="0"/>
                <a:cs typeface="Helvetica" charset="0"/>
              </a:rPr>
              <a:t>2018-2019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26" y="2667845"/>
            <a:ext cx="7373032" cy="29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BLET CHARGING STATION">
            <a:extLst>
              <a:ext uri="{FF2B5EF4-FFF2-40B4-BE49-F238E27FC236}">
                <a16:creationId xmlns:a16="http://schemas.microsoft.com/office/drawing/2014/main" id="{5550D476-C8A1-40B6-B72E-75B61557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8" y="-1"/>
            <a:ext cx="10797702" cy="69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3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332656"/>
            <a:ext cx="4608512" cy="345638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43402"/>
            <a:ext cx="4535488" cy="340161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4000" y="1041936"/>
            <a:ext cx="4527880" cy="1692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/>
              <a:t>Μεταφορά</a:t>
            </a:r>
            <a:endParaRPr lang="en-US" sz="2600" dirty="0"/>
          </a:p>
        </p:txBody>
      </p:sp>
      <p:sp>
        <p:nvSpPr>
          <p:cNvPr id="8" name="Left Arrow 7"/>
          <p:cNvSpPr/>
          <p:nvPr/>
        </p:nvSpPr>
        <p:spPr>
          <a:xfrm>
            <a:off x="6060505" y="4775199"/>
            <a:ext cx="4810695" cy="1654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Ασύρματο σημείο πρόσβασης (</a:t>
            </a:r>
            <a:r>
              <a:rPr lang="en-US" sz="2400" dirty="0" err="1"/>
              <a:t>Wifi</a:t>
            </a:r>
            <a:r>
              <a:rPr lang="en-US" sz="2400" dirty="0"/>
              <a:t> Access point</a:t>
            </a:r>
          </a:p>
        </p:txBody>
      </p:sp>
    </p:spTree>
    <p:extLst>
      <p:ext uri="{BB962C8B-B14F-4D97-AF65-F5344CB8AC3E}">
        <p14:creationId xmlns:p14="http://schemas.microsoft.com/office/powerpoint/2010/main" val="223291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24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Λειτουργικό σύστημα </a:t>
            </a:r>
            <a:r>
              <a:rPr lang="en-US" b="1" dirty="0"/>
              <a:t>Android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64344"/>
            <a:ext cx="11654971" cy="54936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Android 8.0 "Oreo"</a:t>
            </a:r>
          </a:p>
          <a:p>
            <a:r>
              <a:rPr lang="en-US" dirty="0"/>
              <a:t>Android 7.0 and Android 7.1 "Nougat"</a:t>
            </a:r>
          </a:p>
          <a:p>
            <a:r>
              <a:rPr lang="en-US" dirty="0"/>
              <a:t>Android 6.0 "Marshmallow"</a:t>
            </a:r>
          </a:p>
          <a:p>
            <a:r>
              <a:rPr lang="en-US" dirty="0"/>
              <a:t>Android 5.0 and Android 5.1 "Lollipop"</a:t>
            </a:r>
          </a:p>
          <a:p>
            <a:r>
              <a:rPr lang="en-US" dirty="0"/>
              <a:t>Android 4.4 "KitKat"</a:t>
            </a:r>
          </a:p>
          <a:p>
            <a:r>
              <a:rPr lang="en-US" dirty="0"/>
              <a:t>Android 4.3, Android 4.2 and Android 4.1 "Jelly Bean"</a:t>
            </a:r>
          </a:p>
          <a:p>
            <a:r>
              <a:rPr lang="en-US" dirty="0"/>
              <a:t>Android 4.0 "Ice Cream Sandwich"</a:t>
            </a:r>
          </a:p>
          <a:p>
            <a:r>
              <a:rPr lang="en-US" dirty="0"/>
              <a:t>Android 3.0 "Honeycomb" not available (since it was not a public open-source release)</a:t>
            </a:r>
          </a:p>
          <a:p>
            <a:r>
              <a:rPr lang="en-US" dirty="0"/>
              <a:t>Android 2.3 "Gingerbread"</a:t>
            </a:r>
          </a:p>
          <a:p>
            <a:r>
              <a:rPr lang="en-US" dirty="0"/>
              <a:t>Android 2.2 "</a:t>
            </a:r>
            <a:r>
              <a:rPr lang="en-US" dirty="0" err="1"/>
              <a:t>Froyo</a:t>
            </a:r>
            <a:r>
              <a:rPr lang="en-US" dirty="0"/>
              <a:t>"</a:t>
            </a:r>
          </a:p>
          <a:p>
            <a:r>
              <a:rPr lang="en-US" dirty="0"/>
              <a:t>Android 2.1 "Eclair"</a:t>
            </a:r>
          </a:p>
          <a:p>
            <a:r>
              <a:rPr lang="en-US" dirty="0"/>
              <a:t>Android 1.6 "Donut"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212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793B-F508-4773-A863-A88C26F4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Χρήση του </a:t>
            </a:r>
            <a:r>
              <a:rPr lang="el-GR" b="1" dirty="0" err="1"/>
              <a:t>Google</a:t>
            </a:r>
            <a:r>
              <a:rPr lang="el-GR" b="1" dirty="0"/>
              <a:t> </a:t>
            </a:r>
            <a:r>
              <a:rPr lang="el-GR" b="1" dirty="0" err="1"/>
              <a:t>Play</a:t>
            </a:r>
            <a:r>
              <a:rPr lang="el-GR" b="1" dirty="0"/>
              <a:t> </a:t>
            </a:r>
            <a:r>
              <a:rPr lang="el-GR" b="1" dirty="0" err="1"/>
              <a:t>Store</a:t>
            </a:r>
            <a:br>
              <a:rPr lang="el-GR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4133-DEF9-4E34-B78B-871E2682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1253330"/>
            <a:ext cx="10515600" cy="523954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Από τη κινητή συσκευή</a:t>
            </a:r>
          </a:p>
          <a:p>
            <a:pPr lvl="1"/>
            <a:r>
              <a:rPr lang="el-GR" dirty="0"/>
              <a:t>Σημείωση: Για εγκατάσταση σε άλλες συσκευές με το ίδιο </a:t>
            </a:r>
            <a:r>
              <a:rPr lang="en-US" dirty="0"/>
              <a:t>account</a:t>
            </a:r>
            <a:r>
              <a:rPr lang="el-GR" dirty="0"/>
              <a:t> – </a:t>
            </a:r>
            <a:r>
              <a:rPr lang="en-US" dirty="0"/>
              <a:t>my apps - library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 τον υπολογιστή</a:t>
            </a:r>
          </a:p>
          <a:p>
            <a:pPr lvl="1">
              <a:lnSpc>
                <a:spcPct val="150000"/>
              </a:lnSpc>
            </a:pPr>
            <a:r>
              <a:rPr lang="el-GR" u="sng" dirty="0">
                <a:hlinkClick r:id="rId2"/>
              </a:rPr>
              <a:t>https://play.google.com/store</a:t>
            </a:r>
            <a:endParaRPr lang="el-GR" sz="1800" dirty="0"/>
          </a:p>
          <a:p>
            <a:pPr lvl="1">
              <a:lnSpc>
                <a:spcPct val="150000"/>
              </a:lnSpc>
            </a:pPr>
            <a:r>
              <a:rPr lang="el-GR" dirty="0"/>
              <a:t>Κατηγορίες</a:t>
            </a:r>
            <a:endParaRPr lang="el-GR" sz="1800" dirty="0"/>
          </a:p>
          <a:p>
            <a:pPr lvl="1">
              <a:lnSpc>
                <a:spcPct val="150000"/>
              </a:lnSpc>
            </a:pPr>
            <a:r>
              <a:rPr lang="el-GR" dirty="0"/>
              <a:t>Αναζήτηση</a:t>
            </a:r>
            <a:endParaRPr lang="el-GR" sz="1800" dirty="0"/>
          </a:p>
          <a:p>
            <a:pPr lvl="1">
              <a:lnSpc>
                <a:spcPct val="150000"/>
              </a:lnSpc>
            </a:pPr>
            <a:r>
              <a:rPr lang="el-GR" dirty="0"/>
              <a:t>Προσοχή στη βαθμολογία της εφαρμογής και στις διαφημίσεις</a:t>
            </a:r>
            <a:endParaRPr lang="el-GR" sz="1800" dirty="0"/>
          </a:p>
          <a:p>
            <a:pPr lvl="1">
              <a:lnSpc>
                <a:spcPct val="150000"/>
              </a:lnSpc>
            </a:pPr>
            <a:r>
              <a:rPr lang="el-GR" dirty="0"/>
              <a:t>Σύνδεση στο </a:t>
            </a:r>
            <a:r>
              <a:rPr lang="el-GR" dirty="0" err="1"/>
              <a:t>Chrome</a:t>
            </a:r>
            <a:r>
              <a:rPr lang="el-GR" dirty="0"/>
              <a:t> με το ίδιο </a:t>
            </a:r>
            <a:r>
              <a:rPr lang="el-GR" dirty="0" err="1"/>
              <a:t>account</a:t>
            </a:r>
            <a:r>
              <a:rPr lang="el-GR" dirty="0"/>
              <a:t> που έχουμε στην κινητή συσκευή – Εγκατάσταση στη συσκευή μέσω του υπολογιστή</a:t>
            </a:r>
            <a:endParaRPr lang="el-GR" sz="18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6069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D2E5-CD0F-4BA4-B7CF-DA489D10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l-GR" b="1" dirty="0"/>
              <a:t>Αντικείμενα – εφαρμογές σεμιναρίου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7EB6-85BC-48D9-9717-69B4A1A2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/>
              <a:t>Εκτύπωση από </a:t>
            </a:r>
            <a:r>
              <a:rPr lang="en-US" sz="3600" dirty="0"/>
              <a:t>tablet </a:t>
            </a:r>
            <a:r>
              <a:rPr lang="el-GR" sz="3600" dirty="0"/>
              <a:t>ή </a:t>
            </a:r>
            <a:r>
              <a:rPr lang="en-US" sz="3600" dirty="0"/>
              <a:t>smartphone </a:t>
            </a:r>
            <a:r>
              <a:rPr lang="el-GR" sz="3600" dirty="0"/>
              <a:t>σε εκτυπωτές </a:t>
            </a:r>
            <a:r>
              <a:rPr lang="en-US" sz="3600" dirty="0"/>
              <a:t>HP 4005 (</a:t>
            </a:r>
            <a:r>
              <a:rPr lang="el-GR" sz="3600" dirty="0"/>
              <a:t>σχολεία)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>
                <a:hlinkClick r:id="rId2"/>
              </a:rPr>
              <a:t>Εφαρμογή </a:t>
            </a:r>
            <a:r>
              <a:rPr lang="en-US" dirty="0">
                <a:hlinkClick r:id="rId2"/>
              </a:rPr>
              <a:t>HP SMART </a:t>
            </a:r>
            <a:r>
              <a:rPr lang="el-GR" dirty="0">
                <a:hlinkClick r:id="rId2"/>
              </a:rPr>
              <a:t>για </a:t>
            </a:r>
            <a:r>
              <a:rPr lang="en-US" dirty="0">
                <a:hlinkClick r:id="rId2"/>
              </a:rPr>
              <a:t>android </a:t>
            </a:r>
            <a:r>
              <a:rPr lang="el-GR" dirty="0">
                <a:hlinkClick r:id="rId2"/>
              </a:rPr>
              <a:t>από </a:t>
            </a:r>
            <a:r>
              <a:rPr lang="en-US" dirty="0">
                <a:hlinkClick r:id="rId2"/>
              </a:rPr>
              <a:t>Play Store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93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2F9F-5343-4D1C-B204-1641CD00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l-GR" b="1" dirty="0"/>
              <a:t>Αντικείμενα – εφαρμογές σεμιναρίου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5E6E-916F-4AE4-AED6-E22D4997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428060"/>
            <a:ext cx="10515600" cy="5064814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Δημιουργία αξιολογήσεων </a:t>
            </a:r>
            <a:r>
              <a:rPr lang="en-US" sz="3600" dirty="0">
                <a:solidFill>
                  <a:srgbClr val="FF0000"/>
                </a:solidFill>
              </a:rPr>
              <a:t>quiz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hlinkClick r:id="rId2"/>
              </a:rPr>
              <a:t>https://kahoot.com/</a:t>
            </a:r>
            <a:r>
              <a:rPr lang="en-US" dirty="0"/>
              <a:t> (</a:t>
            </a:r>
            <a:r>
              <a:rPr lang="el-GR" dirty="0"/>
              <a:t>Δημιουργία διαδραστικών δραστηριοτήτων)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hlinkClick r:id="rId3"/>
              </a:rPr>
              <a:t>Kahoot</a:t>
            </a:r>
            <a:r>
              <a:rPr lang="el-GR" dirty="0"/>
              <a:t> (εφαρμογή </a:t>
            </a:r>
            <a:r>
              <a:rPr lang="en-US" dirty="0"/>
              <a:t>android </a:t>
            </a:r>
            <a:r>
              <a:rPr lang="el-GR" dirty="0"/>
              <a:t>από </a:t>
            </a:r>
            <a:r>
              <a:rPr lang="en-US" dirty="0"/>
              <a:t>Play Store)</a:t>
            </a:r>
          </a:p>
          <a:p>
            <a:pPr lvl="1"/>
            <a:r>
              <a:rPr lang="en-US" dirty="0">
                <a:hlinkClick r:id="rId4"/>
              </a:rPr>
              <a:t>Kahoot (</a:t>
            </a:r>
            <a:r>
              <a:rPr lang="el-GR" dirty="0">
                <a:hlinkClick r:id="rId4"/>
              </a:rPr>
              <a:t>εφαρμογή από </a:t>
            </a:r>
            <a:r>
              <a:rPr lang="en-US" dirty="0">
                <a:hlinkClick r:id="rId4"/>
              </a:rPr>
              <a:t>App Store)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5"/>
              </a:rPr>
              <a:t>https://suite.smarttech.com/login</a:t>
            </a:r>
            <a:r>
              <a:rPr lang="en-US" dirty="0"/>
              <a:t> </a:t>
            </a:r>
            <a:r>
              <a:rPr lang="el-GR" dirty="0"/>
              <a:t>(Δημιουργία διαδραστικών δραστηριοτήτων)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hlinkClick r:id="rId6"/>
              </a:rPr>
              <a:t>Smart lab</a:t>
            </a:r>
            <a:r>
              <a:rPr lang="en-US" dirty="0"/>
              <a:t> </a:t>
            </a:r>
            <a:r>
              <a:rPr lang="el-GR" dirty="0"/>
              <a:t>(εφαρμογή </a:t>
            </a:r>
            <a:r>
              <a:rPr lang="en-US" dirty="0"/>
              <a:t>android </a:t>
            </a:r>
            <a:r>
              <a:rPr lang="el-GR" dirty="0"/>
              <a:t>από </a:t>
            </a:r>
            <a:r>
              <a:rPr lang="en-US" dirty="0"/>
              <a:t>Play Store)</a:t>
            </a:r>
          </a:p>
          <a:p>
            <a:pPr lvl="1"/>
            <a:r>
              <a:rPr lang="en-US" dirty="0">
                <a:hlinkClick r:id="rId7"/>
              </a:rPr>
              <a:t>Smart Lab (</a:t>
            </a:r>
            <a:r>
              <a:rPr lang="el-GR" dirty="0">
                <a:hlinkClick r:id="rId7"/>
              </a:rPr>
              <a:t>εφαρμογή από </a:t>
            </a:r>
            <a:r>
              <a:rPr lang="en-US" dirty="0">
                <a:hlinkClick r:id="rId7"/>
              </a:rPr>
              <a:t>App Store)</a:t>
            </a:r>
            <a:endParaRPr lang="en-US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55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DC2E-B2EA-4CB6-BE30-AAB5EF02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l-GR" b="1" dirty="0"/>
              <a:t>Αντικείμενα – εφαρμογές σεμιναρίου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0ABF-E68C-41E9-9D03-C267981B3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Επεξεργασία εικόνας – δημιουργία κολλάζ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hlinkClick r:id="rId2"/>
              </a:rPr>
              <a:t>Pixlr</a:t>
            </a:r>
            <a:r>
              <a:rPr lang="el-GR" dirty="0"/>
              <a:t> </a:t>
            </a:r>
            <a:r>
              <a:rPr lang="en-US" dirty="0"/>
              <a:t>(Play Store)</a:t>
            </a:r>
          </a:p>
          <a:p>
            <a:r>
              <a:rPr lang="en-GB" dirty="0" err="1">
                <a:hlinkClick r:id="rId3"/>
              </a:rPr>
              <a:t>Pixlr</a:t>
            </a:r>
            <a:r>
              <a:rPr lang="el-GR" dirty="0"/>
              <a:t> </a:t>
            </a:r>
            <a:r>
              <a:rPr lang="en-US" dirty="0"/>
              <a:t>(App Store)</a:t>
            </a:r>
          </a:p>
          <a:p>
            <a:r>
              <a:rPr lang="en-US" dirty="0" err="1">
                <a:hlinkClick r:id="rId4"/>
              </a:rPr>
              <a:t>Pizap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(Play Store)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25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DC2E-B2EA-4CB6-BE30-AAB5EF02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l-GR" b="1" dirty="0"/>
              <a:t>Αντικείμενα – εφαρμογές σεμιναρίου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0ABF-E68C-41E9-9D03-C267981B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785868"/>
            <a:ext cx="1087672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600" dirty="0">
                <a:solidFill>
                  <a:srgbClr val="FF0000"/>
                </a:solidFill>
              </a:rPr>
              <a:t>Ανάγνωση, δημιουργία  και εκπαιδευτική χρήση κωδικών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γρήγορης ανταπόκρισης </a:t>
            </a:r>
            <a:r>
              <a:rPr lang="en-US" sz="3600" dirty="0">
                <a:solidFill>
                  <a:srgbClr val="FF0000"/>
                </a:solidFill>
              </a:rPr>
              <a:t>QR</a:t>
            </a:r>
            <a:r>
              <a:rPr lang="el-GR" sz="3600" dirty="0">
                <a:solidFill>
                  <a:srgbClr val="FF0000"/>
                </a:solidFill>
              </a:rPr>
              <a:t> (</a:t>
            </a:r>
            <a:r>
              <a:rPr lang="en-US" sz="3600" dirty="0">
                <a:solidFill>
                  <a:srgbClr val="FF0000"/>
                </a:solidFill>
              </a:rPr>
              <a:t>Quick Responses)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2"/>
              </a:rPr>
              <a:t>QR Droid</a:t>
            </a:r>
            <a:r>
              <a:rPr lang="el-GR" dirty="0">
                <a:hlinkClick r:id="rId2"/>
              </a:rPr>
              <a:t> </a:t>
            </a:r>
            <a:r>
              <a:rPr lang="en-US" dirty="0"/>
              <a:t>(Play Store)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QR code reader</a:t>
            </a:r>
            <a:r>
              <a:rPr lang="el-GR" dirty="0">
                <a:hlinkClick r:id="rId3"/>
              </a:rPr>
              <a:t> </a:t>
            </a:r>
            <a:r>
              <a:rPr lang="en-US" dirty="0"/>
              <a:t>(App Store)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20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DC2E-B2EA-4CB6-BE30-AAB5EF02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231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Αντικείμενα – εφαρμογές σεμιναρίου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0ABF-E68C-41E9-9D03-C267981B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855457"/>
            <a:ext cx="11009244" cy="5903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Επαυξημένη πραγματικότητα </a:t>
            </a:r>
            <a:r>
              <a:rPr lang="en-US" sz="3600" dirty="0">
                <a:solidFill>
                  <a:srgbClr val="FF0000"/>
                </a:solidFill>
              </a:rPr>
              <a:t>(Augmented Reality)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dirty="0"/>
              <a:t>Ενισχύει τον φυσικό κόσμο με ψηφιακό υλικό</a:t>
            </a:r>
          </a:p>
          <a:p>
            <a:pPr algn="just"/>
            <a:r>
              <a:rPr lang="el-GR" dirty="0"/>
              <a:t>Χρησιμοποιείται περισσότερο στις κινητές συσκευές</a:t>
            </a:r>
          </a:p>
          <a:p>
            <a:pPr algn="just"/>
            <a:r>
              <a:rPr lang="el-GR" dirty="0"/>
              <a:t>Συνδυάζει την προβολή του φυσικού κόσμου του οποίου όμως η απεικόνιση είναι επαυξημένη με ψηφιακές πληροφορίες (κείμενα, ήχους και </a:t>
            </a:r>
            <a:r>
              <a:rPr lang="el-GR" dirty="0" err="1"/>
              <a:t>video</a:t>
            </a:r>
            <a:r>
              <a:rPr lang="el-GR" dirty="0"/>
              <a:t>)</a:t>
            </a:r>
          </a:p>
          <a:p>
            <a:pPr algn="just"/>
            <a:r>
              <a:rPr lang="el-GR" dirty="0"/>
              <a:t>Οι προβολές δεδομένων είναι δυνατές είτε από τις οθόνες κινητών συσκευών είτε από ειδικά γυαλιά προβολής </a:t>
            </a:r>
            <a:r>
              <a:rPr lang="el-GR" dirty="0" err="1"/>
              <a:t>Augmented</a:t>
            </a:r>
            <a:r>
              <a:rPr lang="el-GR" dirty="0"/>
              <a:t> </a:t>
            </a:r>
            <a:r>
              <a:rPr lang="el-GR" dirty="0" err="1"/>
              <a:t>Reality</a:t>
            </a:r>
            <a:endParaRPr lang="el-GR" dirty="0"/>
          </a:p>
          <a:p>
            <a:pPr algn="just"/>
            <a:r>
              <a:rPr lang="el-GR" dirty="0"/>
              <a:t>Προσφέρει πολλά στην εκπαιδευτική διαδικασία  καθώς προσφέρει ένα περιβάλλον </a:t>
            </a:r>
            <a:r>
              <a:rPr lang="el-GR" dirty="0" err="1"/>
              <a:t>διαδραστικής</a:t>
            </a:r>
            <a:r>
              <a:rPr lang="el-GR" dirty="0"/>
              <a:t> μάθησης όπου ο χρήστης έχει την ευελιξία κίνησης στον φυσικό χώρο και αξιοποίησης των ψηφιακών πληροφοριών στη κινητή συσκευή χωρίς να είναι αναγκασμένος να βρίσκεται καθηλωμένος μπροστά από μία οθόνη υπολογιστή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hlinkClick r:id="rId2"/>
              </a:rPr>
              <a:t>Πηγή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57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654E-366B-4B5A-9F30-530F26F7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Εφαρμογές Επαυξημένης πραγματικότητας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45F7-2C89-4120-A631-2BF0FA7F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253330"/>
            <a:ext cx="10515600" cy="5486683"/>
          </a:xfrm>
        </p:spPr>
        <p:txBody>
          <a:bodyPr/>
          <a:lstStyle/>
          <a:p>
            <a:r>
              <a:rPr lang="el-GR" dirty="0"/>
              <a:t>Ιστοσελίδα </a:t>
            </a:r>
            <a:r>
              <a:rPr lang="en-US" dirty="0">
                <a:hlinkClick r:id="rId2"/>
              </a:rPr>
              <a:t>livebooks.gr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l-GR" dirty="0"/>
              <a:t>Οι βασιλιάδες της ζούγκλας</a:t>
            </a:r>
            <a:r>
              <a:rPr lang="en-US" dirty="0"/>
              <a:t> </a:t>
            </a:r>
            <a:r>
              <a:rPr lang="en-GB" dirty="0">
                <a:hlinkClick r:id="rId3"/>
              </a:rPr>
              <a:t>(Play Store)</a:t>
            </a:r>
            <a:r>
              <a:rPr lang="el-GR" dirty="0">
                <a:hlinkClick r:id="rId4"/>
              </a:rPr>
              <a:t> </a:t>
            </a:r>
            <a:r>
              <a:rPr lang="el-GR" dirty="0"/>
              <a:t>– </a:t>
            </a:r>
            <a:r>
              <a:rPr lang="el-GR" dirty="0">
                <a:hlinkClick r:id="rId5"/>
              </a:rPr>
              <a:t>(</a:t>
            </a:r>
            <a:r>
              <a:rPr lang="en-US" dirty="0">
                <a:hlinkClick r:id="rId5"/>
              </a:rPr>
              <a:t>App store)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/>
              <a:t>Το ηλιακό σύστημα σε </a:t>
            </a:r>
            <a:r>
              <a:rPr lang="en-US" dirty="0"/>
              <a:t>3D </a:t>
            </a:r>
            <a:r>
              <a:rPr lang="en-GB" dirty="0">
                <a:hlinkClick r:id="rId4"/>
              </a:rPr>
              <a:t>(Play Store)</a:t>
            </a:r>
            <a:r>
              <a:rPr lang="el-GR" dirty="0">
                <a:hlinkClick r:id="rId4"/>
              </a:rPr>
              <a:t> </a:t>
            </a:r>
            <a:r>
              <a:rPr lang="el-GR" dirty="0"/>
              <a:t>– </a:t>
            </a:r>
            <a:r>
              <a:rPr lang="el-GR" dirty="0">
                <a:hlinkClick r:id="rId6"/>
              </a:rPr>
              <a:t>(</a:t>
            </a:r>
            <a:r>
              <a:rPr lang="en-US" dirty="0">
                <a:hlinkClick r:id="rId6"/>
              </a:rPr>
              <a:t>App store)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l-GR" dirty="0"/>
              <a:t>Οι δεινόσαυροι επιστρέφουν</a:t>
            </a:r>
            <a:r>
              <a:rPr lang="en-GB" dirty="0"/>
              <a:t> </a:t>
            </a:r>
            <a:r>
              <a:rPr lang="en-GB" dirty="0">
                <a:hlinkClick r:id="rId7"/>
              </a:rPr>
              <a:t>(Play Store)</a:t>
            </a:r>
            <a:r>
              <a:rPr lang="el-GR" dirty="0">
                <a:hlinkClick r:id="rId7"/>
              </a:rPr>
              <a:t> </a:t>
            </a:r>
            <a:r>
              <a:rPr lang="el-GR" dirty="0"/>
              <a:t>– </a:t>
            </a:r>
            <a:r>
              <a:rPr lang="el-GR" dirty="0">
                <a:hlinkClick r:id="rId8"/>
              </a:rPr>
              <a:t>(</a:t>
            </a:r>
            <a:r>
              <a:rPr lang="en-US" dirty="0">
                <a:hlinkClick r:id="rId8"/>
              </a:rPr>
              <a:t>App store)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Ιστοσελίδα </a:t>
            </a:r>
            <a:r>
              <a:rPr lang="en-US" dirty="0">
                <a:hlinkClick r:id="rId9"/>
              </a:rPr>
              <a:t>i-write.gr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dirty="0"/>
              <a:t>Quiver (</a:t>
            </a:r>
            <a:r>
              <a:rPr lang="el-GR" dirty="0"/>
              <a:t>ζωγραφιές που ζωντανεύουν) </a:t>
            </a:r>
            <a:r>
              <a:rPr lang="en-GB" dirty="0">
                <a:hlinkClick r:id="rId10"/>
              </a:rPr>
              <a:t>(Play Store)</a:t>
            </a:r>
            <a:r>
              <a:rPr lang="el-GR" dirty="0">
                <a:hlinkClick r:id="rId10"/>
              </a:rPr>
              <a:t> </a:t>
            </a:r>
            <a:r>
              <a:rPr lang="el-GR" dirty="0"/>
              <a:t>– </a:t>
            </a:r>
            <a:r>
              <a:rPr lang="el-GR" dirty="0">
                <a:hlinkClick r:id="rId10"/>
              </a:rPr>
              <a:t>(</a:t>
            </a:r>
            <a:r>
              <a:rPr lang="en-US" dirty="0">
                <a:hlinkClick r:id="rId10"/>
              </a:rPr>
              <a:t>App store)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Magic </a:t>
            </a:r>
            <a:r>
              <a:rPr lang="en-US" dirty="0" err="1"/>
              <a:t>Painting:Augmented</a:t>
            </a:r>
            <a:r>
              <a:rPr lang="en-US" dirty="0"/>
              <a:t> Reality Coloring Book </a:t>
            </a:r>
            <a:r>
              <a:rPr lang="en-GB" dirty="0">
                <a:hlinkClick r:id="rId11"/>
              </a:rPr>
              <a:t>(Play Store)</a:t>
            </a:r>
            <a:r>
              <a:rPr lang="el-GR" dirty="0">
                <a:hlinkClick r:id="rId11"/>
              </a:rPr>
              <a:t> </a:t>
            </a:r>
            <a:r>
              <a:rPr lang="el-GR" dirty="0"/>
              <a:t>– </a:t>
            </a:r>
            <a:r>
              <a:rPr lang="el-GR" dirty="0">
                <a:hlinkClick r:id="rId12"/>
              </a:rPr>
              <a:t>(</a:t>
            </a:r>
            <a:r>
              <a:rPr lang="en-US" dirty="0">
                <a:hlinkClick r:id="rId12"/>
              </a:rPr>
              <a:t>App store)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EBBD9-BE3F-4A74-957C-8E719E471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2695" y="1253330"/>
            <a:ext cx="33813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Μάθηση μέσω κινητών συσκευών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 Είναι κάθε µ</a:t>
            </a:r>
            <a:r>
              <a:rPr lang="el-GR" dirty="0" err="1"/>
              <a:t>ορφή</a:t>
            </a:r>
            <a:r>
              <a:rPr lang="el-GR" dirty="0"/>
              <a:t> µ</a:t>
            </a:r>
            <a:r>
              <a:rPr lang="el-GR" dirty="0" err="1"/>
              <a:t>άθησης</a:t>
            </a:r>
            <a:r>
              <a:rPr lang="el-GR" dirty="0"/>
              <a:t> που </a:t>
            </a:r>
            <a:r>
              <a:rPr lang="el-GR" dirty="0" err="1"/>
              <a:t>πραγµατοποιείται</a:t>
            </a:r>
            <a:r>
              <a:rPr lang="el-GR" dirty="0"/>
              <a:t> χωρίς ο </a:t>
            </a:r>
            <a:r>
              <a:rPr lang="el-GR" dirty="0" err="1"/>
              <a:t>εκπαιδευόµενος</a:t>
            </a:r>
            <a:r>
              <a:rPr lang="el-GR" dirty="0"/>
              <a:t> να χρειάζεται να βρίσκεται σε </a:t>
            </a:r>
            <a:r>
              <a:rPr lang="el-GR" dirty="0" err="1"/>
              <a:t>προκαθορισµένα</a:t>
            </a:r>
            <a:r>
              <a:rPr lang="el-GR" dirty="0"/>
              <a:t> </a:t>
            </a:r>
            <a:r>
              <a:rPr lang="el-GR" dirty="0" err="1"/>
              <a:t>σηµεία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/>
              <a:t>Αξιοποιεί τις δυνατότητες που προσφέρουν οι </a:t>
            </a:r>
            <a:r>
              <a:rPr lang="el-GR" dirty="0" err="1"/>
              <a:t>ασύρµατες</a:t>
            </a:r>
            <a:r>
              <a:rPr lang="el-GR" dirty="0"/>
              <a:t> φορητές τεχνολογίες και 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2035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7D55-4F1C-404B-8154-5B59347D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Διάφορες εκπαιδευτικές εφαρμογές</a:t>
            </a:r>
            <a:r>
              <a:rPr lang="en-GB" b="1" dirty="0"/>
              <a:t> </a:t>
            </a:r>
            <a:r>
              <a:rPr lang="el-GR" b="1" dirty="0"/>
              <a:t>για </a:t>
            </a:r>
            <a:r>
              <a:rPr lang="en-US" b="1" dirty="0"/>
              <a:t>android </a:t>
            </a:r>
            <a:r>
              <a:rPr lang="el-GR" b="1" dirty="0"/>
              <a:t>συσκευές</a:t>
            </a:r>
            <a:br>
              <a:rPr lang="el-GR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B71F-DC15-4A7E-8FA4-49D36334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8" y="1135869"/>
            <a:ext cx="11609438" cy="5871308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2"/>
              </a:rPr>
              <a:t>Greek </a:t>
            </a:r>
            <a:r>
              <a:rPr lang="el-GR" sz="2800" dirty="0" err="1">
                <a:hlinkClick r:id="rId2"/>
              </a:rPr>
              <a:t>Kindergarden</a:t>
            </a:r>
            <a:r>
              <a:rPr lang="en-US" sz="2800" dirty="0">
                <a:hlinkClick r:id="rId2"/>
              </a:rPr>
              <a:t> 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3"/>
              </a:rPr>
              <a:t>Παιχνίδια εκμάθησης για παιδιά</a:t>
            </a:r>
            <a:endParaRPr lang="el-GR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4"/>
              </a:rPr>
              <a:t>123 Νηπιακές ασχολίες</a:t>
            </a:r>
            <a:endParaRPr lang="el-GR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5"/>
              </a:rPr>
              <a:t>Περιπέτειες του </a:t>
            </a:r>
            <a:r>
              <a:rPr lang="el-GR" sz="2800" dirty="0" err="1">
                <a:hlinkClick r:id="rId5"/>
              </a:rPr>
              <a:t>σκατζόχοιρου</a:t>
            </a:r>
            <a:endParaRPr lang="en-US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6"/>
              </a:rPr>
              <a:t>Μαθαίνω τα μέσα μεταφοράς </a:t>
            </a:r>
            <a:endParaRPr lang="el-GR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>
                <a:hlinkClick r:id="rId7"/>
              </a:rPr>
              <a:t>Μαθαίνω να διαβάζω – Γράμματα και λέξεις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918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21D1-645F-4F5F-92C9-0DD34328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/>
          <a:lstStyle/>
          <a:p>
            <a:r>
              <a:rPr lang="el-GR" b="1" dirty="0"/>
              <a:t>Διάφορες εκπαιδευτικές εφαρμογές για </a:t>
            </a:r>
            <a:r>
              <a:rPr lang="en-US" b="1" dirty="0"/>
              <a:t>android </a:t>
            </a:r>
            <a:r>
              <a:rPr lang="el-GR" b="1" dirty="0"/>
              <a:t>συσκευές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8D87-497F-49A8-8C65-C3666BA9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377162"/>
            <a:ext cx="11162071" cy="5825611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el-GR" sz="2800" dirty="0">
                <a:hlinkClick r:id="rId2"/>
              </a:rPr>
              <a:t>Μαθαίνω και παίζω με τα ζώα</a:t>
            </a:r>
            <a:endParaRPr lang="el-GR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el-GR" sz="2800" dirty="0" err="1">
                <a:hlinkClick r:id="rId3"/>
              </a:rPr>
              <a:t>Tell</a:t>
            </a:r>
            <a:r>
              <a:rPr lang="el-GR" sz="2800" dirty="0">
                <a:hlinkClick r:id="rId3"/>
              </a:rPr>
              <a:t> a </a:t>
            </a:r>
            <a:r>
              <a:rPr lang="el-GR" sz="2800" dirty="0" err="1">
                <a:hlinkClick r:id="rId3"/>
              </a:rPr>
              <a:t>Story</a:t>
            </a:r>
            <a:r>
              <a:rPr lang="el-GR" sz="2800" dirty="0">
                <a:hlinkClick r:id="rId3"/>
              </a:rPr>
              <a:t> - </a:t>
            </a:r>
            <a:r>
              <a:rPr lang="el-GR" sz="2800" dirty="0" err="1">
                <a:hlinkClick r:id="rId3"/>
              </a:rPr>
              <a:t>Game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to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Train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Speech</a:t>
            </a:r>
            <a:r>
              <a:rPr lang="el-GR" sz="2800" dirty="0">
                <a:hlinkClick r:id="rId3"/>
              </a:rPr>
              <a:t> &amp; Logic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el-GR" sz="2800" dirty="0" err="1">
                <a:hlinkClick r:id="rId3"/>
              </a:rPr>
              <a:t>Tell</a:t>
            </a:r>
            <a:r>
              <a:rPr lang="el-GR" sz="2800" dirty="0">
                <a:hlinkClick r:id="rId3"/>
              </a:rPr>
              <a:t> a </a:t>
            </a:r>
            <a:r>
              <a:rPr lang="el-GR" sz="2800" dirty="0" err="1">
                <a:hlinkClick r:id="rId3"/>
              </a:rPr>
              <a:t>Story</a:t>
            </a:r>
            <a:r>
              <a:rPr lang="el-GR" sz="2800" dirty="0">
                <a:hlinkClick r:id="rId3"/>
              </a:rPr>
              <a:t> - </a:t>
            </a:r>
            <a:r>
              <a:rPr lang="el-GR" sz="2800" dirty="0" err="1">
                <a:hlinkClick r:id="rId3"/>
              </a:rPr>
              <a:t>Game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to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Train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Speech</a:t>
            </a:r>
            <a:r>
              <a:rPr lang="el-GR" sz="2800" dirty="0">
                <a:hlinkClick r:id="rId3"/>
              </a:rPr>
              <a:t> &amp; Logic</a:t>
            </a:r>
            <a:endParaRPr lang="el-GR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10"/>
            </a:pPr>
            <a:r>
              <a:rPr lang="el-GR" sz="2800" dirty="0" err="1">
                <a:hlinkClick r:id="rId4"/>
              </a:rPr>
              <a:t>Jigsaw</a:t>
            </a:r>
            <a:r>
              <a:rPr lang="el-GR" sz="2800" dirty="0">
                <a:hlinkClick r:id="rId4"/>
              </a:rPr>
              <a:t> </a:t>
            </a:r>
            <a:r>
              <a:rPr lang="el-GR" sz="2800" dirty="0" err="1">
                <a:hlinkClick r:id="rId4"/>
              </a:rPr>
              <a:t>Puzzles</a:t>
            </a:r>
            <a:r>
              <a:rPr lang="el-GR" sz="2800" dirty="0">
                <a:hlinkClick r:id="rId4"/>
              </a:rPr>
              <a:t> </a:t>
            </a:r>
            <a:r>
              <a:rPr lang="el-GR" sz="2800" dirty="0" err="1">
                <a:hlinkClick r:id="rId4"/>
              </a:rPr>
              <a:t>Epic</a:t>
            </a:r>
            <a:r>
              <a:rPr lang="el-GR" sz="2800" dirty="0">
                <a:hlinkClick r:id="rId4"/>
              </a:rPr>
              <a:t> </a:t>
            </a:r>
            <a:endParaRPr lang="el-GR" sz="2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10"/>
            </a:pPr>
            <a:r>
              <a:rPr lang="el-GR" sz="2800" dirty="0" err="1">
                <a:hlinkClick r:id="rId5"/>
              </a:rPr>
              <a:t>Jigsaw</a:t>
            </a:r>
            <a:r>
              <a:rPr lang="el-GR" sz="2800" dirty="0">
                <a:hlinkClick r:id="rId5"/>
              </a:rPr>
              <a:t> </a:t>
            </a:r>
            <a:r>
              <a:rPr lang="el-GR" sz="2800" dirty="0" err="1">
                <a:hlinkClick r:id="rId5"/>
              </a:rPr>
              <a:t>Puzzles</a:t>
            </a:r>
            <a:r>
              <a:rPr lang="el-GR" sz="2800" dirty="0">
                <a:hlinkClick r:id="rId5"/>
              </a:rPr>
              <a:t> Real</a:t>
            </a:r>
            <a:endParaRPr lang="el-GR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10"/>
            </a:pPr>
            <a:r>
              <a:rPr lang="el-GR" sz="2800" dirty="0">
                <a:hlinkClick r:id="rId6"/>
              </a:rPr>
              <a:t>Άλλες εφαρμογές από τη </a:t>
            </a:r>
            <a:r>
              <a:rPr lang="el-GR" sz="2800" dirty="0" err="1">
                <a:hlinkClick r:id="rId6"/>
              </a:rPr>
              <a:t>vidamedia</a:t>
            </a:r>
            <a:endParaRPr lang="el-GR" sz="2000" dirty="0"/>
          </a:p>
          <a:p>
            <a:pPr marL="457200" lvl="1" indent="0">
              <a:lnSpc>
                <a:spcPct val="150000"/>
              </a:lnSpc>
              <a:buNone/>
            </a:pPr>
            <a:endParaRPr lang="LID4096" sz="28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1960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Οι κινητές συσκευές διαθέτουν µ</a:t>
            </a:r>
            <a:r>
              <a:rPr lang="el-GR" sz="3200" b="1" dirty="0" err="1">
                <a:solidFill>
                  <a:schemeClr val="accent1">
                    <a:lumMod val="50000"/>
                  </a:schemeClr>
                </a:solidFill>
              </a:rPr>
              <a:t>ια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 σειρά από χαρακτηριστικά που τις καθιστούν ελκυστικές για την εκπαίδευση, όπως: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248230"/>
            <a:ext cx="11107057" cy="560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dirty="0"/>
              <a:t>Είναι φθηνές, σε σχέση µε τους υπολογιστές, και µ</a:t>
            </a:r>
            <a:r>
              <a:rPr lang="el-GR" sz="2600" dirty="0" err="1"/>
              <a:t>πορούν</a:t>
            </a:r>
            <a:r>
              <a:rPr lang="el-GR" sz="2600" dirty="0"/>
              <a:t> να µ</a:t>
            </a:r>
            <a:r>
              <a:rPr lang="el-GR" sz="2600" dirty="0" err="1"/>
              <a:t>εταφερθούν</a:t>
            </a:r>
            <a:r>
              <a:rPr lang="el-GR" sz="2600" dirty="0"/>
              <a:t> εύκολα</a:t>
            </a:r>
          </a:p>
          <a:p>
            <a:pPr>
              <a:lnSpc>
                <a:spcPct val="150000"/>
              </a:lnSpc>
            </a:pPr>
            <a:r>
              <a:rPr lang="el-GR" sz="2600" dirty="0"/>
              <a:t>Προσφέρουν τη δυνατότητα για πρόσβαση ανεξαρτήτως χώρου</a:t>
            </a:r>
          </a:p>
          <a:p>
            <a:pPr>
              <a:lnSpc>
                <a:spcPct val="150000"/>
              </a:lnSpc>
            </a:pPr>
            <a:r>
              <a:rPr lang="el-GR" sz="2600" dirty="0"/>
              <a:t>Προσφέρουν πρόσβαση σε πληροφορίες και προωθούν την ανάπτυξη του ψηφιακού </a:t>
            </a:r>
            <a:r>
              <a:rPr lang="el-GR" sz="2600" dirty="0" err="1"/>
              <a:t>αλφαβητισµού</a:t>
            </a:r>
            <a:r>
              <a:rPr lang="el-GR" sz="2600" dirty="0"/>
              <a:t> (</a:t>
            </a:r>
            <a:r>
              <a:rPr lang="el-GR" sz="2600" dirty="0" err="1"/>
              <a:t>information</a:t>
            </a:r>
            <a:r>
              <a:rPr lang="el-GR" sz="2600" dirty="0"/>
              <a:t> </a:t>
            </a:r>
            <a:r>
              <a:rPr lang="el-GR" sz="2600" dirty="0" err="1"/>
              <a:t>literacy</a:t>
            </a:r>
            <a:r>
              <a:rPr lang="el-GR" sz="2600" dirty="0"/>
              <a:t>)</a:t>
            </a:r>
          </a:p>
          <a:p>
            <a:pPr>
              <a:lnSpc>
                <a:spcPct val="150000"/>
              </a:lnSpc>
            </a:pPr>
            <a:r>
              <a:rPr lang="el-GR" sz="2600" dirty="0"/>
              <a:t>Προσφέρουν δυνατότητες για ανεξάρτητη µ</a:t>
            </a:r>
            <a:r>
              <a:rPr lang="el-GR" sz="2600" dirty="0" err="1"/>
              <a:t>άθηση</a:t>
            </a:r>
            <a:r>
              <a:rPr lang="el-GR" sz="2600" dirty="0"/>
              <a:t> (</a:t>
            </a:r>
            <a:r>
              <a:rPr lang="el-GR" sz="2600" dirty="0" err="1"/>
              <a:t>independent</a:t>
            </a:r>
            <a:r>
              <a:rPr lang="el-GR" sz="2600" dirty="0"/>
              <a:t> </a:t>
            </a:r>
            <a:r>
              <a:rPr lang="el-GR" sz="2600" dirty="0" err="1"/>
              <a:t>learning</a:t>
            </a:r>
            <a:r>
              <a:rPr lang="el-GR" sz="2600" dirty="0"/>
              <a:t>)</a:t>
            </a:r>
          </a:p>
          <a:p>
            <a:pPr>
              <a:lnSpc>
                <a:spcPct val="150000"/>
              </a:lnSpc>
            </a:pPr>
            <a:r>
              <a:rPr lang="el-GR" sz="2600" dirty="0"/>
              <a:t>Διευκολύνουν τα </a:t>
            </a:r>
            <a:r>
              <a:rPr lang="el-GR" sz="2600" dirty="0" err="1"/>
              <a:t>άτοµα</a:t>
            </a:r>
            <a:r>
              <a:rPr lang="el-GR" sz="2600" dirty="0"/>
              <a:t> µε ειδικές ανάγκες (</a:t>
            </a:r>
            <a:r>
              <a:rPr lang="el-GR" sz="2600" dirty="0" err="1"/>
              <a:t>Savill-Smith</a:t>
            </a:r>
            <a:r>
              <a:rPr lang="el-GR" sz="2600" dirty="0"/>
              <a:t> &amp; </a:t>
            </a:r>
            <a:r>
              <a:rPr lang="el-GR" sz="2600" dirty="0" err="1"/>
              <a:t>Kent</a:t>
            </a:r>
            <a:r>
              <a:rPr lang="el-GR" sz="2600" dirty="0"/>
              <a:t>, 2003).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9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Βασικά </a:t>
            </a:r>
            <a:r>
              <a:rPr lang="el-GR" b="1" dirty="0" err="1"/>
              <a:t>Πλεονεκτήµατα</a:t>
            </a:r>
            <a:r>
              <a:rPr lang="el-GR" b="1" dirty="0"/>
              <a:t> των Κινητών Συσκευών στη Μάθηση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407886"/>
            <a:ext cx="10889343" cy="5297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• </a:t>
            </a:r>
            <a:r>
              <a:rPr lang="el-GR" sz="3100" dirty="0" err="1"/>
              <a:t>ερέθισµα</a:t>
            </a:r>
            <a:r>
              <a:rPr lang="el-GR" sz="3100" dirty="0"/>
              <a:t>, κίνητρο (</a:t>
            </a:r>
            <a:r>
              <a:rPr lang="en-US" sz="3100" dirty="0"/>
              <a:t>motivational stimulus)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ευκολία χρήσης (</a:t>
            </a:r>
            <a:r>
              <a:rPr lang="en-US" sz="3100" dirty="0"/>
              <a:t>ease of storage and portability)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ευκολία και βελτίωση γραπτών εργασιών (</a:t>
            </a:r>
            <a:r>
              <a:rPr lang="en-US" sz="3100" dirty="0"/>
              <a:t>improved and easier written work)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καλύτερη γνώση για τους υπολογιστές (</a:t>
            </a:r>
            <a:r>
              <a:rPr lang="en-US" sz="3100" dirty="0"/>
              <a:t>increased knowledge of computers)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 err="1"/>
              <a:t>διαθεσιµότητα</a:t>
            </a:r>
            <a:r>
              <a:rPr lang="el-GR" sz="3100" dirty="0"/>
              <a:t> (</a:t>
            </a:r>
            <a:r>
              <a:rPr lang="en-US" sz="3100" dirty="0"/>
              <a:t>readily available at all times)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εύρος (</a:t>
            </a:r>
            <a:r>
              <a:rPr lang="en-US" sz="3100" dirty="0"/>
              <a:t>offered a range of useful functions)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διασκέδαση (</a:t>
            </a:r>
            <a:r>
              <a:rPr lang="en-US" sz="3100" dirty="0"/>
              <a:t>fun)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ευελιξία (</a:t>
            </a:r>
            <a:r>
              <a:rPr lang="en-US" sz="3100" dirty="0"/>
              <a:t>flexibility and use outside the classroom)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κατοχή (</a:t>
            </a:r>
            <a:r>
              <a:rPr lang="en-US" sz="3100" dirty="0"/>
              <a:t>personal ownership)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ανεξάρτητη εργασία (</a:t>
            </a:r>
            <a:r>
              <a:rPr lang="en-US" sz="3100" dirty="0"/>
              <a:t>independent working)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καλύτερη πρόσβαση (</a:t>
            </a:r>
            <a:r>
              <a:rPr lang="en-US" sz="3100" dirty="0"/>
              <a:t>greater computer access)</a:t>
            </a:r>
          </a:p>
          <a:p>
            <a:pPr marL="0" indent="0">
              <a:buNone/>
            </a:pPr>
            <a:r>
              <a:rPr lang="en-US" sz="3100" dirty="0"/>
              <a:t>• </a:t>
            </a:r>
            <a:r>
              <a:rPr lang="el-GR" sz="3100" dirty="0"/>
              <a:t>ενδιαφέρον (</a:t>
            </a:r>
            <a:r>
              <a:rPr lang="en-US" sz="3100" dirty="0"/>
              <a:t>more interesting than desktop machine)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194541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Προστιθέμενη αξία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8" y="1320800"/>
            <a:ext cx="11727543" cy="5675085"/>
          </a:xfrm>
        </p:spPr>
        <p:txBody>
          <a:bodyPr>
            <a:normAutofit/>
          </a:bodyPr>
          <a:lstStyle/>
          <a:p>
            <a:r>
              <a:rPr lang="el-GR" dirty="0"/>
              <a:t>προαγωγή ανώτερων γνωστικών λειτουργιών </a:t>
            </a:r>
          </a:p>
          <a:p>
            <a:r>
              <a:rPr lang="el-GR" dirty="0"/>
              <a:t> κατανόηση αφηρημένων εννοιών</a:t>
            </a:r>
          </a:p>
          <a:p>
            <a:r>
              <a:rPr lang="el-GR" dirty="0"/>
              <a:t> μετασχηματισμός του περιεχομένου</a:t>
            </a:r>
          </a:p>
          <a:p>
            <a:r>
              <a:rPr lang="el-GR" dirty="0"/>
              <a:t> απόδοση περιεχομένου που διαφορετικά θα ήταν δύσκολο να αποδοθεί</a:t>
            </a:r>
          </a:p>
          <a:p>
            <a:r>
              <a:rPr lang="el-GR" dirty="0"/>
              <a:t> παροχή απλής και δομημένης ανατροφοδότησης</a:t>
            </a:r>
          </a:p>
          <a:p>
            <a:r>
              <a:rPr lang="el-GR" dirty="0"/>
              <a:t> μεταφορά των συσκευών σε όλους τους χώρους – εντός/εκτός των αιθουσών διδασκαλίας, εντός / εκτός του σχολείου</a:t>
            </a:r>
          </a:p>
          <a:p>
            <a:r>
              <a:rPr lang="el-GR" dirty="0"/>
              <a:t> ο χειρισμός των νέων τεχνολογιών μεταφέρεται στα χέρια των παιδιών</a:t>
            </a:r>
          </a:p>
          <a:p>
            <a:r>
              <a:rPr lang="el-GR" dirty="0"/>
              <a:t>&gt;50 000 </a:t>
            </a:r>
            <a:r>
              <a:rPr lang="el-GR" dirty="0" err="1"/>
              <a:t>εκπ</a:t>
            </a:r>
            <a:r>
              <a:rPr lang="el-GR" dirty="0"/>
              <a:t>. </a:t>
            </a:r>
            <a:r>
              <a:rPr lang="el-GR" dirty="0" err="1"/>
              <a:t>εφ</a:t>
            </a:r>
            <a:r>
              <a:rPr lang="el-GR" dirty="0"/>
              <a:t>. / ευκολία χρήσης / διαμορφωτική αξιολόγηση / δημιουργικότητα / κίνητρο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251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5" y="1639019"/>
            <a:ext cx="6994587" cy="5218981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Διδακτικά εγχειρίδια με παράλληλη χρήση των </a:t>
            </a:r>
            <a:r>
              <a:rPr lang="en-US" dirty="0"/>
              <a:t>tablets (1:2, 1:1)</a:t>
            </a:r>
          </a:p>
          <a:p>
            <a:pPr algn="just"/>
            <a:r>
              <a:rPr lang="el-GR" dirty="0"/>
              <a:t>Κατανόηση αφηρημένων εννοιών</a:t>
            </a:r>
          </a:p>
          <a:p>
            <a:pPr algn="just"/>
            <a:r>
              <a:rPr lang="el-GR" dirty="0"/>
              <a:t>Μετασχηματισμός περιεχομένου</a:t>
            </a:r>
          </a:p>
          <a:p>
            <a:pPr algn="just"/>
            <a:r>
              <a:rPr lang="el-GR" dirty="0"/>
              <a:t>Η χρήση της τεχνολογίας</a:t>
            </a:r>
            <a:r>
              <a:rPr lang="en-US" dirty="0"/>
              <a:t> </a:t>
            </a:r>
            <a:r>
              <a:rPr lang="el-GR" dirty="0"/>
              <a:t>περνά στα παιδιά</a:t>
            </a:r>
          </a:p>
          <a:p>
            <a:pPr algn="just"/>
            <a:r>
              <a:rPr lang="el-GR" dirty="0"/>
              <a:t>Νέοι τρόποι διαμορφωτικής αξιολόγησης</a:t>
            </a:r>
          </a:p>
          <a:p>
            <a:pPr algn="just"/>
            <a:r>
              <a:rPr lang="el-GR" dirty="0"/>
              <a:t>Εμπλουτισμένο περιεχόμενο</a:t>
            </a:r>
          </a:p>
          <a:p>
            <a:pPr algn="just"/>
            <a:r>
              <a:rPr lang="el-GR" dirty="0"/>
              <a:t>Απόδοση απαιτητικού περιεχομένου</a:t>
            </a:r>
          </a:p>
          <a:p>
            <a:pPr algn="just"/>
            <a:r>
              <a:rPr lang="el-GR" dirty="0"/>
              <a:t>Καλύτερη επίτευξη δεικτών επιτυχίας</a:t>
            </a:r>
          </a:p>
          <a:p>
            <a:pPr algn="just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72" y="1618593"/>
            <a:ext cx="4928557" cy="4928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85" y="240557"/>
            <a:ext cx="1145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Helvetica" charset="0"/>
                <a:ea typeface="Helvetica" charset="0"/>
                <a:cs typeface="Helvetica" charset="0"/>
              </a:rPr>
              <a:t>Βασικές αρχές ενσωμάτωσης των φορητών συσκευών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39" y="365125"/>
            <a:ext cx="11507637" cy="1325563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Helvetica" charset="0"/>
                <a:ea typeface="Helvetica" charset="0"/>
                <a:cs typeface="Helvetica" charset="0"/>
              </a:rPr>
              <a:t>Βασικοί παράγοντες/προϋποθέσεις για τη χρήση φορητών συσκευών στη διαδικασία της μάθησης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94" y="1690688"/>
            <a:ext cx="11449481" cy="505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Helvetica" charset="0"/>
                <a:ea typeface="Helvetica" charset="0"/>
                <a:cs typeface="Helvetica" charset="0"/>
              </a:rPr>
              <a:t>Υποστηρικτική διεύθυνση σχολείου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Helvetica" charset="0"/>
                <a:ea typeface="Helvetica" charset="0"/>
                <a:cs typeface="Helvetica" charset="0"/>
              </a:rPr>
              <a:t>Ενημέρωση γονέων και συγκατάθεση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(</a:t>
            </a:r>
            <a:r>
              <a:rPr lang="el-GR" sz="2400" dirty="0">
                <a:latin typeface="Helvetica" charset="0"/>
                <a:ea typeface="Helvetica" charset="0"/>
                <a:cs typeface="Helvetica" charset="0"/>
              </a:rPr>
              <a:t>Σύνδεσμος Γονέων)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Helvetica" charset="0"/>
                <a:ea typeface="Helvetica" charset="0"/>
                <a:cs typeface="Helvetica" charset="0"/>
              </a:rPr>
              <a:t>Επιμόρφωση/εκπαίδευση</a:t>
            </a:r>
          </a:p>
          <a:p>
            <a:pPr lvl="1">
              <a:lnSpc>
                <a:spcPct val="150000"/>
              </a:lnSpc>
            </a:pPr>
            <a:r>
              <a:rPr lang="el-GR" sz="2000" dirty="0" err="1">
                <a:latin typeface="Helvetica" charset="0"/>
                <a:ea typeface="Helvetica" charset="0"/>
                <a:cs typeface="Helvetica" charset="0"/>
              </a:rPr>
              <a:t>Ενδοσχολική</a:t>
            </a:r>
            <a:r>
              <a:rPr lang="el-GR" sz="2000" dirty="0">
                <a:latin typeface="Helvetica" charset="0"/>
                <a:ea typeface="Helvetica" charset="0"/>
                <a:cs typeface="Helvetica" charset="0"/>
              </a:rPr>
              <a:t> επιμόρφωση/εκπαίδευση</a:t>
            </a:r>
          </a:p>
          <a:p>
            <a:pPr lvl="1">
              <a:lnSpc>
                <a:spcPct val="150000"/>
              </a:lnSpc>
            </a:pPr>
            <a:r>
              <a:rPr lang="el-GR" sz="2000" dirty="0">
                <a:latin typeface="Helvetica" charset="0"/>
                <a:ea typeface="Helvetica" charset="0"/>
                <a:cs typeface="Helvetica" charset="0"/>
              </a:rPr>
              <a:t>Εξωσχολική επιμόρφωση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Helvetica" charset="0"/>
                <a:ea typeface="Helvetica" charset="0"/>
                <a:cs typeface="Helvetica" charset="0"/>
              </a:rPr>
              <a:t>Εξοπλισμός</a:t>
            </a:r>
          </a:p>
          <a:p>
            <a:pPr lvl="1">
              <a:lnSpc>
                <a:spcPct val="150000"/>
              </a:lnSpc>
            </a:pPr>
            <a:r>
              <a:rPr lang="el-GR" sz="2000" dirty="0">
                <a:latin typeface="Helvetica" charset="0"/>
                <a:ea typeface="Helvetica" charset="0"/>
                <a:cs typeface="Helvetica" charset="0"/>
              </a:rPr>
              <a:t>Ελάχιστα χαρακτηριστικά : 7΄΄ οθόνη, 2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GB RAM, 16 GB </a:t>
            </a:r>
            <a:r>
              <a:rPr lang="el-GR" sz="2000" dirty="0" err="1">
                <a:latin typeface="Helvetica" charset="0"/>
                <a:ea typeface="Helvetica" charset="0"/>
                <a:cs typeface="Helvetica" charset="0"/>
              </a:rPr>
              <a:t>αποθηκ</a:t>
            </a:r>
            <a:r>
              <a:rPr lang="el-GR" sz="2000" dirty="0">
                <a:latin typeface="Helvetica" charset="0"/>
                <a:ea typeface="Helvetica" charset="0"/>
                <a:cs typeface="Helvetica" charset="0"/>
              </a:rPr>
              <a:t>. χώρος, </a:t>
            </a:r>
            <a:r>
              <a:rPr lang="el-GR" sz="2000" dirty="0" err="1">
                <a:latin typeface="Helvetica" charset="0"/>
                <a:ea typeface="Helvetica" charset="0"/>
                <a:cs typeface="Helvetica" charset="0"/>
              </a:rPr>
              <a:t>τετραπύρηνος</a:t>
            </a:r>
            <a:r>
              <a:rPr lang="el-GR" sz="2000" dirty="0">
                <a:latin typeface="Helvetica" charset="0"/>
                <a:ea typeface="Helvetica" charset="0"/>
                <a:cs typeface="Helvetica" charset="0"/>
              </a:rPr>
              <a:t> επεξεργαστής</a:t>
            </a:r>
          </a:p>
        </p:txBody>
      </p:sp>
    </p:spTree>
    <p:extLst>
      <p:ext uri="{BB962C8B-B14F-4D97-AF65-F5344CB8AC3E}">
        <p14:creationId xmlns:p14="http://schemas.microsoft.com/office/powerpoint/2010/main" val="206029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32656"/>
            <a:ext cx="4355976" cy="3266982"/>
          </a:xfrm>
        </p:spPr>
      </p:pic>
      <p:sp>
        <p:nvSpPr>
          <p:cNvPr id="5" name="TextBox 4"/>
          <p:cNvSpPr txBox="1"/>
          <p:nvPr/>
        </p:nvSpPr>
        <p:spPr>
          <a:xfrm>
            <a:off x="7805531" y="272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7" y="3275756"/>
            <a:ext cx="4795529" cy="35966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4000" y="3753038"/>
            <a:ext cx="4527880" cy="1692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/>
              <a:t>Κόστος αγοράς </a:t>
            </a:r>
            <a:r>
              <a:rPr lang="en-US" sz="2600" dirty="0"/>
              <a:t>Vs </a:t>
            </a:r>
            <a:r>
              <a:rPr lang="el-GR" sz="2600" dirty="0"/>
              <a:t>Φέρνω τη δική μου συσκευή (</a:t>
            </a:r>
            <a:r>
              <a:rPr lang="en-US" sz="2600" dirty="0"/>
              <a:t>BYOD)</a:t>
            </a:r>
          </a:p>
        </p:txBody>
      </p:sp>
      <p:sp>
        <p:nvSpPr>
          <p:cNvPr id="8" name="Left Arrow 7"/>
          <p:cNvSpPr/>
          <p:nvPr/>
        </p:nvSpPr>
        <p:spPr>
          <a:xfrm>
            <a:off x="6051881" y="861917"/>
            <a:ext cx="4318861" cy="1622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Φόρτιση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64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BLET CHARGING STATION">
            <a:extLst>
              <a:ext uri="{FF2B5EF4-FFF2-40B4-BE49-F238E27FC236}">
                <a16:creationId xmlns:a16="http://schemas.microsoft.com/office/drawing/2014/main" id="{BC551E0A-8C96-4A20-B23F-D4244BEA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5" y="213851"/>
            <a:ext cx="10530348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6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911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Office Theme</vt:lpstr>
      <vt:lpstr>PowerPoint Presentation</vt:lpstr>
      <vt:lpstr>Μάθηση μέσω κινητών συσκευών</vt:lpstr>
      <vt:lpstr>Οι κινητές συσκευές διαθέτουν µια σειρά από χαρακτηριστικά που τις καθιστούν ελκυστικές για την εκπαίδευση, όπως: </vt:lpstr>
      <vt:lpstr>Βασικά Πλεονεκτήµατα των Κινητών Συσκευών στη Μάθηση </vt:lpstr>
      <vt:lpstr>Προστιθέμενη αξία </vt:lpstr>
      <vt:lpstr>PowerPoint Presentation</vt:lpstr>
      <vt:lpstr>Βασικοί παράγοντες/προϋποθέσεις για τη χρήση φορητών συσκευών στη διαδικασία της μάθησης</vt:lpstr>
      <vt:lpstr>PowerPoint Presentation</vt:lpstr>
      <vt:lpstr>PowerPoint Presentation</vt:lpstr>
      <vt:lpstr>PowerPoint Presentation</vt:lpstr>
      <vt:lpstr>PowerPoint Presentation</vt:lpstr>
      <vt:lpstr>Λειτουργικό σύστημα Android</vt:lpstr>
      <vt:lpstr>Χρήση του Google Play Store </vt:lpstr>
      <vt:lpstr>Αντικείμενα – εφαρμογές σεμιναρίου</vt:lpstr>
      <vt:lpstr>Αντικείμενα – εφαρμογές σεμιναρίου</vt:lpstr>
      <vt:lpstr>Αντικείμενα – εφαρμογές σεμιναρίου</vt:lpstr>
      <vt:lpstr>Αντικείμενα – εφαρμογές σεμιναρίου</vt:lpstr>
      <vt:lpstr>Αντικείμενα – εφαρμογές σεμιναρίου</vt:lpstr>
      <vt:lpstr>Εφαρμογές Επαυξημένης πραγματικότητας</vt:lpstr>
      <vt:lpstr>Διάφορες εκπαιδευτικές εφαρμογές για android συσκευές </vt:lpstr>
      <vt:lpstr>Διάφορες εκπαιδευτικές εφαρμογές για android συσκευές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Δημιουργική χρήση της φορητής τεχνολογίας στα Μαθηματικά μέσω της αυτενέργειας των παιδιών</dc:title>
  <dc:creator>Microsoft Office User</dc:creator>
  <cp:lastModifiedBy> </cp:lastModifiedBy>
  <cp:revision>64</cp:revision>
  <dcterms:created xsi:type="dcterms:W3CDTF">2018-03-13T14:17:43Z</dcterms:created>
  <dcterms:modified xsi:type="dcterms:W3CDTF">2019-03-17T19:48:14Z</dcterms:modified>
</cp:coreProperties>
</file>