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-k6.thinkcentral.com/content/hsp/math/hspmath/na/common/itools_int_9780547584997_/basetenblocks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1918"/>
              </p:ext>
            </p:extLst>
          </p:nvPr>
        </p:nvGraphicFramePr>
        <p:xfrm>
          <a:off x="207818" y="152400"/>
          <a:ext cx="8915400" cy="61691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163672"/>
                <a:gridCol w="5751728"/>
              </a:tblGrid>
              <a:tr h="5166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ΕΝΟΤΗΤΑ </a:t>
                      </a:r>
                      <a:r>
                        <a:rPr lang="el-GR" sz="1600" dirty="0">
                          <a:effectLst/>
                        </a:rPr>
                        <a:t>: 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none" strike="noStrike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ΘΕΜΑ</a:t>
                      </a:r>
                      <a:r>
                        <a:rPr lang="el-GR" sz="1600" dirty="0">
                          <a:effectLst/>
                        </a:rPr>
                        <a:t>: </a:t>
                      </a:r>
                      <a:r>
                        <a:rPr lang="el-GR" sz="1600" dirty="0" smtClean="0">
                          <a:effectLst/>
                        </a:rPr>
                        <a:t> Διαίρεση </a:t>
                      </a:r>
                      <a:r>
                        <a:rPr lang="en-US" sz="1600" dirty="0" smtClean="0">
                          <a:effectLst/>
                        </a:rPr>
                        <a:t>–</a:t>
                      </a:r>
                      <a:r>
                        <a:rPr lang="el-GR" sz="1600" dirty="0" smtClean="0">
                          <a:effectLst/>
                        </a:rPr>
                        <a:t>επιμεριστική</a:t>
                      </a:r>
                      <a:r>
                        <a:rPr lang="el-GR" sz="1600" baseline="0" dirty="0" smtClean="0">
                          <a:effectLst/>
                        </a:rPr>
                        <a:t> ιδιότητα</a:t>
                      </a:r>
                      <a:r>
                        <a:rPr lang="el-GR" sz="1600" u="none" strike="noStrike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ΤΑΞΗ</a:t>
                      </a:r>
                      <a:r>
                        <a:rPr lang="el-GR" sz="1600" dirty="0">
                          <a:effectLst/>
                        </a:rPr>
                        <a:t>: Δ’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ΧΡΟΝΟΣ</a:t>
                      </a:r>
                      <a:r>
                        <a:rPr lang="el-GR" sz="1600" dirty="0">
                          <a:effectLst/>
                        </a:rPr>
                        <a:t>: </a:t>
                      </a:r>
                      <a:r>
                        <a:rPr lang="en-US" sz="1600" dirty="0" smtClean="0">
                          <a:effectLst/>
                        </a:rPr>
                        <a:t>2 × 4</a:t>
                      </a:r>
                      <a:r>
                        <a:rPr lang="el-GR" sz="1600" dirty="0" smtClean="0">
                          <a:effectLst/>
                        </a:rPr>
                        <a:t>0 </a:t>
                      </a:r>
                      <a:r>
                        <a:rPr lang="el-GR" sz="1600" dirty="0">
                          <a:effectLst/>
                        </a:rPr>
                        <a:t>λεπτά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none" strike="noStrike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ΜΕΣΑ – ΥΛΙΚΑ</a:t>
                      </a:r>
                      <a:r>
                        <a:rPr lang="el-GR" sz="1600" dirty="0">
                          <a:effectLst/>
                        </a:rPr>
                        <a:t>:  κύβοι </a:t>
                      </a:r>
                      <a:r>
                        <a:rPr lang="en-US" sz="1600" dirty="0" err="1">
                          <a:effectLst/>
                        </a:rPr>
                        <a:t>Dienes</a:t>
                      </a:r>
                      <a:r>
                        <a:rPr lang="el-GR" sz="1600" dirty="0">
                          <a:effectLst/>
                        </a:rPr>
                        <a:t>, εφαρμογίδιο-Η.Υ., </a:t>
                      </a:r>
                      <a:r>
                        <a:rPr lang="el-GR" sz="1600" dirty="0" smtClean="0">
                          <a:effectLst/>
                        </a:rPr>
                        <a:t>βιβλίο μαθητή σελίδες </a:t>
                      </a:r>
                      <a:r>
                        <a:rPr lang="el-GR" sz="1600" dirty="0">
                          <a:effectLst/>
                        </a:rPr>
                        <a:t>108-111, </a:t>
                      </a:r>
                      <a:r>
                        <a:rPr lang="el-GR" sz="1600" dirty="0" smtClean="0">
                          <a:effectLst/>
                        </a:rPr>
                        <a:t>125-128</a:t>
                      </a: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ΛΕΞΙΛΟΓΙΟ</a:t>
                      </a:r>
                      <a:r>
                        <a:rPr lang="el-GR" sz="1600" dirty="0">
                          <a:effectLst/>
                        </a:rPr>
                        <a:t>: </a:t>
                      </a:r>
                      <a:r>
                        <a:rPr lang="el-GR" sz="1600" dirty="0" smtClean="0">
                          <a:effectLst/>
                        </a:rPr>
                        <a:t>διαιρετέος</a:t>
                      </a:r>
                      <a:r>
                        <a:rPr lang="el-GR" sz="1600" dirty="0">
                          <a:effectLst/>
                        </a:rPr>
                        <a:t>, </a:t>
                      </a:r>
                      <a:r>
                        <a:rPr lang="el-GR" sz="1600" dirty="0" smtClean="0">
                          <a:effectLst/>
                        </a:rPr>
                        <a:t>διαιρέτης, πηλίκο 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 smtClean="0">
                          <a:effectLst/>
                        </a:rPr>
                        <a:t>ΠΡΟΑΠΑΙΤΟΥΜΕΝΕΣ ΓΝΩΣΕΙΣ</a:t>
                      </a:r>
                      <a:r>
                        <a:rPr lang="el-GR" sz="1600" dirty="0" smtClean="0">
                          <a:effectLst/>
                        </a:rPr>
                        <a:t>: </a:t>
                      </a:r>
                      <a:r>
                        <a:rPr lang="el-GR" sz="1600" dirty="0">
                          <a:effectLst/>
                        </a:rPr>
                        <a:t>τριψήφιοι αριθμοί, επιμεριστική ιδιότητα </a:t>
                      </a:r>
                      <a:r>
                        <a:rPr lang="el-GR" sz="1600" dirty="0" smtClean="0">
                          <a:effectLst/>
                        </a:rPr>
                        <a:t>διαίρεσης με διψήφιο διαιρετέο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212" marR="672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Δείκτες επιτυχίας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 Αρ2.13 Αναπτύσσουν και εφαρμόζουν αλγόριθμους της πρόσθεσης, της αφαίρεσης, του πολλαπλασιασμού με τριψήφιους αριθμούς και της διαίρεσης με μονοψήφιο διαιρέτη, χρησιμοποιώντας ποικιλία στρατηγικών, μέσων και αναπαραστάσεων</a:t>
                      </a:r>
                      <a:r>
                        <a:rPr lang="el-GR" sz="1600" dirty="0" smtClean="0">
                          <a:effectLst/>
                        </a:rPr>
                        <a:t>.</a:t>
                      </a:r>
                      <a:endParaRPr lang="en-U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Αρ2.15</a:t>
                      </a:r>
                      <a:r>
                        <a:rPr lang="el-GR" sz="1600" baseline="0" dirty="0" smtClean="0">
                          <a:effectLst/>
                        </a:rPr>
                        <a:t> Χρησιμοποιούν και διατυπώνουν στρατηγικές νοερών υπολογισμών  με αριθμούς μέχρι το 10 000.</a:t>
                      </a:r>
                      <a:endParaRPr lang="el-G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Αρ2.17 </a:t>
                      </a:r>
                      <a:r>
                        <a:rPr lang="el-GR" sz="1600" dirty="0">
                          <a:effectLst/>
                        </a:rPr>
                        <a:t>Διατυπώνουν και επιλύουν προβλήματα με ακέραιους, κλασματικούς και δεκαδικούς αριθμούς και ελέγχουν τη λογικότητα της απάντησής τους.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Α2.7 Χρησιμοποιούν τις ιδιότητες των πράξεων (</a:t>
                      </a:r>
                      <a:r>
                        <a:rPr lang="el-GR" sz="1600" dirty="0" err="1">
                          <a:effectLst/>
                        </a:rPr>
                        <a:t>αντιμεταθετική</a:t>
                      </a:r>
                      <a:r>
                        <a:rPr lang="el-GR" sz="1600" dirty="0">
                          <a:effectLst/>
                        </a:rPr>
                        <a:t>, </a:t>
                      </a:r>
                      <a:r>
                        <a:rPr lang="el-GR" sz="1600" dirty="0" err="1">
                          <a:effectLst/>
                        </a:rPr>
                        <a:t>προσεταιριστική</a:t>
                      </a:r>
                      <a:r>
                        <a:rPr lang="el-GR" sz="1600" dirty="0">
                          <a:effectLst/>
                        </a:rPr>
                        <a:t>, επιμεριστική), για να απλοποιήσουν νοερούς υπολογισμούς και να ελέγχουν τα αποτελέσματά τους.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u="sng" dirty="0">
                          <a:effectLst/>
                        </a:rPr>
                        <a:t>Στόχοι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Οι μαθητές  να: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l-GR" sz="1600" dirty="0" smtClean="0">
                          <a:effectLst/>
                        </a:rPr>
                        <a:t>Χρησιμοποιούν την επιμεριστική ιδιότητα, για να απλοποιήσουν νοερούς υπολογισμούς και να ελέγχουν τα αποτελέσματά τους.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l-GR" sz="1600" dirty="0" smtClean="0">
                          <a:effectLst/>
                        </a:rPr>
                        <a:t>Διατυπώνουν και επιλύουν προβλήματα με ακέραιους, αριθμούς και ελέγχουν τη λογικότητα της απάντησής τους.</a:t>
                      </a:r>
                    </a:p>
                    <a:p>
                      <a:pPr marL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7212" marR="672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0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28600"/>
            <a:ext cx="4877479" cy="648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/>
          <p:nvPr/>
        </p:nvSpPr>
        <p:spPr>
          <a:xfrm>
            <a:off x="5726723" y="545124"/>
            <a:ext cx="2743200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Εισαγωγή στο μάθημα</a:t>
            </a:r>
          </a:p>
          <a:p>
            <a:pPr algn="ctr"/>
            <a:endParaRPr lang="el-GR" dirty="0" smtClean="0"/>
          </a:p>
        </p:txBody>
      </p:sp>
      <p:sp>
        <p:nvSpPr>
          <p:cNvPr id="6" name="Folded Corner 5"/>
          <p:cNvSpPr/>
          <p:nvPr/>
        </p:nvSpPr>
        <p:spPr>
          <a:xfrm>
            <a:off x="5715000" y="1524001"/>
            <a:ext cx="2743200" cy="194662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l-GR" dirty="0" smtClean="0"/>
              <a:t>Ανάπτυξη μαθήματος </a:t>
            </a:r>
            <a:r>
              <a:rPr lang="el-GR" dirty="0"/>
              <a:t>πάνω στις ιδέες που προτείνονται από τα παιδιά </a:t>
            </a:r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  <p:sp>
        <p:nvSpPr>
          <p:cNvPr id="7" name="Folded Corner 6"/>
          <p:cNvSpPr/>
          <p:nvPr/>
        </p:nvSpPr>
        <p:spPr>
          <a:xfrm>
            <a:off x="5744308" y="3581400"/>
            <a:ext cx="2743200" cy="2438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l-GR" dirty="0" smtClean="0"/>
              <a:t>Ανάπτυξη περιβάλλοντος μάθησης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el-GR" dirty="0" smtClean="0"/>
              <a:t>Όλοι οι μαθητές συναγωνίζονται σε ένα υγιές κλίμα</a:t>
            </a:r>
            <a:endParaRPr lang="el-GR" dirty="0"/>
          </a:p>
          <a:p>
            <a:pPr algn="ctr"/>
            <a:endParaRPr lang="el-GR" dirty="0" smtClean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53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"/>
          <a:stretch/>
        </p:blipFill>
        <p:spPr bwMode="auto">
          <a:xfrm>
            <a:off x="304799" y="304800"/>
            <a:ext cx="4443437" cy="617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ded Corner 5"/>
          <p:cNvSpPr/>
          <p:nvPr/>
        </p:nvSpPr>
        <p:spPr>
          <a:xfrm>
            <a:off x="5486400" y="2095500"/>
            <a:ext cx="2971800" cy="27813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Προσανατολισμός στην επίτευξη των στόχων του μαθήματος</a:t>
            </a:r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Ανάπτυξη στρατηγικών μάθησης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2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4294961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/>
          <p:nvPr/>
        </p:nvSpPr>
        <p:spPr>
          <a:xfrm>
            <a:off x="5334000" y="138545"/>
            <a:ext cx="2743200" cy="146165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Διαφοροποίηση σύμφωνα με τις ανάγκες των μαθητών</a:t>
            </a:r>
            <a:endParaRPr lang="el-GR" dirty="0"/>
          </a:p>
          <a:p>
            <a:pPr algn="ctr"/>
            <a:endParaRPr lang="el-G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4648200" y="1600200"/>
            <a:ext cx="38290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3"/>
          <a:stretch/>
        </p:blipFill>
        <p:spPr bwMode="auto">
          <a:xfrm>
            <a:off x="5257800" y="3810000"/>
            <a:ext cx="3657600" cy="288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47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4508056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/>
          <p:nvPr/>
        </p:nvSpPr>
        <p:spPr>
          <a:xfrm>
            <a:off x="5105400" y="1371600"/>
            <a:ext cx="2743200" cy="245225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Υποβολή και αξιοποίηση ερωτήσεων 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Ερωτήσεις που εστιάζουν στη διαδικασία εύρεσης της λύσης.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6" name="Folded Corner 5"/>
          <p:cNvSpPr/>
          <p:nvPr/>
        </p:nvSpPr>
        <p:spPr>
          <a:xfrm>
            <a:off x="5099538" y="4876799"/>
            <a:ext cx="2743200" cy="67194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Αξιολόγηση</a:t>
            </a:r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1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04800"/>
            <a:ext cx="4683799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/>
          <p:nvPr/>
        </p:nvSpPr>
        <p:spPr>
          <a:xfrm>
            <a:off x="6172200" y="1295400"/>
            <a:ext cx="2743200" cy="18288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</a:t>
            </a:r>
            <a:r>
              <a:rPr lang="el-GR" dirty="0" err="1" smtClean="0"/>
              <a:t>εμπεδωτικών</a:t>
            </a:r>
            <a:r>
              <a:rPr lang="el-GR" dirty="0" smtClean="0"/>
              <a:t> δραστηριοτήτων</a:t>
            </a:r>
            <a:endParaRPr lang="el-GR" dirty="0"/>
          </a:p>
        </p:txBody>
      </p:sp>
      <p:pic>
        <p:nvPicPr>
          <p:cNvPr id="6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725" y="3505200"/>
            <a:ext cx="3967076" cy="259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 Deliyianni</dc:creator>
  <cp:lastModifiedBy>klimakio</cp:lastModifiedBy>
  <cp:revision>28</cp:revision>
  <dcterms:created xsi:type="dcterms:W3CDTF">2006-08-16T00:00:00Z</dcterms:created>
  <dcterms:modified xsi:type="dcterms:W3CDTF">2014-11-10T21:00:12Z</dcterms:modified>
</cp:coreProperties>
</file>